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2" r:id="rId4"/>
    <p:sldId id="258" r:id="rId5"/>
    <p:sldId id="259" r:id="rId6"/>
    <p:sldId id="261" r:id="rId7"/>
    <p:sldId id="266" r:id="rId8"/>
    <p:sldId id="260" r:id="rId9"/>
    <p:sldId id="262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188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07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81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78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25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99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65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70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5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62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21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CFB0-D02B-4555-9480-14EBFF009E2A}" type="datetimeFigureOut">
              <a:rPr lang="nl-NL" smtClean="0"/>
              <a:t>28-1-2012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8462-4D47-4BEF-B8B1-5793FD452D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6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dp.org/mdg/goal8.shtml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www.undp.org/mdg/goal5.shtml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www.undp.org/mdg/goal2.shtml" TargetMode="External"/><Relationship Id="rId16" Type="http://schemas.openxmlformats.org/officeDocument/2006/relationships/hyperlink" Target="http://www.undp.org/mdg/goal1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dp.org/mdg/goal6.shtml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://www.undp.org/mdg/goal7.shtml" TargetMode="External"/><Relationship Id="rId4" Type="http://schemas.openxmlformats.org/officeDocument/2006/relationships/hyperlink" Target="http://www.undp.org/mdg/goal3.shtml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www.undp.org/mdg/goal4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706438" y="19208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b="1" dirty="0" smtClean="0">
                <a:solidFill>
                  <a:schemeClr val="tx2"/>
                </a:solidFill>
                <a:latin typeface="Bauhaus 93" pitchFamily="82" charset="0"/>
              </a:rPr>
              <a:t>The SLoCaT Rio+20 Initiative on Sustainable Mobility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Cornie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Huizenga, Joint Convener SLoCaT Partnership</a:t>
            </a: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171" name="Picture 3" descr="logo slocat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260648"/>
            <a:ext cx="4043536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810000"/>
            <a:ext cx="91440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ubtitle 2"/>
          <p:cNvSpPr>
            <a:spLocks noGrp="1"/>
          </p:cNvSpPr>
          <p:nvPr>
            <p:ph type="subTitle" idx="1"/>
          </p:nvPr>
        </p:nvSpPr>
        <p:spPr>
          <a:xfrm>
            <a:off x="1336675" y="5737225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s-ES_tradnl" sz="1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Transforming</a:t>
            </a:r>
            <a:r>
              <a:rPr lang="es-ES_tradnl" sz="1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s-ES_tradnl" sz="1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Transportation</a:t>
            </a:r>
            <a:r>
              <a:rPr lang="es-ES_tradnl" sz="1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2012</a:t>
            </a:r>
          </a:p>
          <a:p>
            <a:pPr>
              <a:defRPr/>
            </a:pPr>
            <a:r>
              <a:rPr lang="es-ES_tradnl" sz="1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Washington DC , 26-27 </a:t>
            </a:r>
            <a:r>
              <a:rPr lang="es-ES_tradnl" sz="1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January</a:t>
            </a:r>
            <a:r>
              <a:rPr lang="es-ES_tradnl" sz="1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2012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37213"/>
            <a:ext cx="3519488" cy="119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52400"/>
          <a:ext cx="8762999" cy="67198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15965"/>
                <a:gridCol w="2840815"/>
                <a:gridCol w="2706219"/>
              </a:tblGrid>
              <a:tr h="490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2"/>
                          </a:solidFill>
                          <a:effectLst/>
                        </a:rPr>
                        <a:t>Name</a:t>
                      </a:r>
                      <a:endParaRPr lang="nl-NL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2"/>
                          </a:solidFill>
                          <a:effectLst/>
                        </a:rPr>
                        <a:t>Total Annual (2010) lending</a:t>
                      </a:r>
                      <a:endParaRPr lang="nl-NL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2"/>
                          </a:solidFill>
                          <a:effectLst/>
                        </a:rPr>
                        <a:t>Annual (2010) Transport lending </a:t>
                      </a:r>
                      <a:endParaRPr lang="nl-NL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315472">
                <a:tc gridSpan="3">
                  <a:txBody>
                    <a:bodyPr/>
                    <a:lstStyle/>
                    <a:p>
                      <a:pPr marL="339725" indent="-339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Multilateral Development Banks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7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African Development Bank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200" dirty="0">
                          <a:effectLst/>
                        </a:rPr>
                        <a:t>UA 4.1 billion (~$ 6.15 billion)</a:t>
                      </a:r>
                      <a:endParaRPr lang="nl-NL" sz="1600" dirty="0">
                        <a:effectLst/>
                      </a:endParaRP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UA 1.2 billion (~$ 1.8 billion) transport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Asian Development Bank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$ 13.8 billion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~$ 4.5-5 billion 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European Bank for Reconstruction and Development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304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</a:rPr>
                        <a:t>   €</a:t>
                      </a:r>
                      <a:r>
                        <a:rPr lang="en-GB" sz="1200" dirty="0">
                          <a:effectLst/>
                        </a:rPr>
                        <a:t>9 billion total lending</a:t>
                      </a:r>
                      <a:endParaRPr lang="nl-NL" sz="1600" dirty="0">
                        <a:effectLst/>
                      </a:endParaRP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€ 1.5 billion transport</a:t>
                      </a:r>
                      <a:r>
                        <a:rPr lang="en-GB" sz="1200" baseline="30000">
                          <a:effectLst/>
                        </a:rPr>
                        <a:t>,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European Investment Bank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€ 5.5 billion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€ 0.8 billion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Inter-American Development Bank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$ 12.1 billion total lending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$ 1.6 billion transport 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Islamic Development Bank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$ 3.7 billion total lending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</a:rPr>
                        <a:t>$ 1.0 billion transport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Latin American Development Bank (CAF)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$10.5 billion total lending </a:t>
                      </a:r>
                      <a:endParaRPr lang="nl-NL" sz="1600">
                        <a:effectLst/>
                      </a:endParaRP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$ 4.3 billion transport 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Development Bank for Southern Africa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Rand 17 billion (total lending) (~$ 2 billion)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~$ 0.4 billion (estimate only)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World Bank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$ 43 billion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~$ 8.6billion (2011)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472">
                <a:tc gridSpan="3">
                  <a:txBody>
                    <a:bodyPr/>
                    <a:lstStyle/>
                    <a:p>
                      <a:pPr marL="339725" indent="-339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Bilateral Development Banks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4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Agence France de Developpement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€6.8 billion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~ € 1 billion transport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Japan International Cooperation Agency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$10.8 billion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~$4.2 billion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Kreditanstallt fuer Wieder Aufbau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 smtClean="0">
                          <a:effectLst/>
                        </a:rPr>
                        <a:t>€</a:t>
                      </a:r>
                      <a:r>
                        <a:rPr lang="en-GB" sz="1200" dirty="0">
                          <a:effectLst/>
                        </a:rPr>
                        <a:t>4.4 billion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</a:rPr>
                        <a:t>€ 0.8 billion (estimate </a:t>
                      </a:r>
                      <a:r>
                        <a:rPr lang="en-GB" sz="1200" dirty="0" smtClean="0">
                          <a:effectLst/>
                        </a:rPr>
                        <a:t>only)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621" name="Rectangle 1"/>
          <p:cNvSpPr>
            <a:spLocks noChangeArrowheads="1"/>
          </p:cNvSpPr>
          <p:nvPr/>
        </p:nvSpPr>
        <p:spPr bwMode="auto">
          <a:xfrm>
            <a:off x="165735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nl-NL"/>
              <a:t/>
            </a:r>
            <a:br>
              <a:rPr lang="nl-NL"/>
            </a:br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3733800" y="1295400"/>
            <a:ext cx="2209800" cy="19175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FF0000"/>
                </a:solidFill>
              </a:rPr>
              <a:t>Total Lending</a:t>
            </a:r>
            <a:r>
              <a:rPr lang="nl-NL" dirty="0">
                <a:solidFill>
                  <a:srgbClr val="FF0000"/>
                </a:solidFill>
              </a:rPr>
              <a:t>:</a:t>
            </a:r>
          </a:p>
          <a:p>
            <a:pPr algn="ctr">
              <a:defRPr/>
            </a:pPr>
            <a:r>
              <a:rPr lang="nl-NL" dirty="0">
                <a:solidFill>
                  <a:srgbClr val="FF0000"/>
                </a:solidFill>
              </a:rPr>
              <a:t>About  $ 130-$ 150 billion per year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40500" y="1295400"/>
            <a:ext cx="2209800" cy="19175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FF0000"/>
                </a:solidFill>
              </a:rPr>
              <a:t>Transport lending:</a:t>
            </a:r>
          </a:p>
          <a:p>
            <a:pPr algn="ctr">
              <a:defRPr/>
            </a:pPr>
            <a:r>
              <a:rPr lang="nl-NL" dirty="0">
                <a:solidFill>
                  <a:srgbClr val="FF0000"/>
                </a:solidFill>
              </a:rPr>
              <a:t>About $ 30 billion per year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00987" y="3429000"/>
            <a:ext cx="4940300" cy="2362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FF0000"/>
                </a:solidFill>
              </a:rPr>
              <a:t>Suggested Rio+20 Pledge: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nl-NL" dirty="0">
                <a:solidFill>
                  <a:srgbClr val="FF0000"/>
                </a:solidFill>
              </a:rPr>
              <a:t>Mainstream Sustainability in continued Road lending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nl-NL" dirty="0">
                <a:solidFill>
                  <a:srgbClr val="FF0000"/>
                </a:solidFill>
              </a:rPr>
              <a:t>Re-orient lending portfolio towards sustainable </a:t>
            </a:r>
            <a:r>
              <a:rPr lang="nl-NL" dirty="0" smtClean="0">
                <a:solidFill>
                  <a:srgbClr val="FF0000"/>
                </a:solidFill>
              </a:rPr>
              <a:t>transport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nl-NL" dirty="0" smtClean="0">
                <a:solidFill>
                  <a:srgbClr val="FF0000"/>
                </a:solidFill>
              </a:rPr>
              <a:t>Leverage MDB transport funding (Sustainable Wealth Funds, Pension Funds)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00987" y="6043972"/>
            <a:ext cx="4940299" cy="6973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 smtClean="0">
                <a:solidFill>
                  <a:srgbClr val="FF0000"/>
                </a:solidFill>
              </a:rPr>
              <a:t>MDB Group on Sustainable Transport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4" name="Rounded Rectangle 3"/>
          <p:cNvSpPr/>
          <p:nvPr/>
        </p:nvSpPr>
        <p:spPr>
          <a:xfrm>
            <a:off x="152400" y="381000"/>
            <a:ext cx="8839200" cy="99060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Proposed SLoCaT 2012 Activities in Support of Rio+20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1600200"/>
            <a:ext cx="8839200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Working Group to define Sustainable Transport/Mobility, set indicators and Targets (first half 2012)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000" y="2743200"/>
            <a:ext cx="8839200" cy="990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Develop overall structure for Regional EST Forums in Asia, Africa, and Latin America (national +Cities), and develop proposals for active follow-up on Declarations (all of 2012)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" y="3886200"/>
            <a:ext cx="8839200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Transport data – continue work on Global Transport Intelligence incorporating new IDB, ADB and WB data projects (all of 2012)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3188" y="4953000"/>
            <a:ext cx="8839200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Urban Transport Finance – in support of EST Cities meetings in Asia and Latin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5613" y="6223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sz="7200" b="1" smtClean="0"/>
              <a:t>SLoCaT at:</a:t>
            </a:r>
            <a:br>
              <a:rPr lang="nl-NL" sz="7200" b="1" smtClean="0"/>
            </a:br>
            <a:endParaRPr lang="nl-NL" sz="7200" b="1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165225"/>
            <a:ext cx="7999413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3702050"/>
            <a:ext cx="8305800" cy="793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Visibility of Sustainable Mobility at Rio+20</a:t>
            </a:r>
          </a:p>
        </p:txBody>
      </p:sp>
      <p:sp>
        <p:nvSpPr>
          <p:cNvPr id="6" name="Down Arrow 5"/>
          <p:cNvSpPr/>
          <p:nvPr/>
        </p:nvSpPr>
        <p:spPr>
          <a:xfrm>
            <a:off x="2843808" y="4732543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Rounded Rectangle 6"/>
          <p:cNvSpPr/>
          <p:nvPr/>
        </p:nvSpPr>
        <p:spPr>
          <a:xfrm>
            <a:off x="2267744" y="5422900"/>
            <a:ext cx="1512168" cy="1318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/>
              <a:t>“Package” all transport activities in </a:t>
            </a:r>
            <a:r>
              <a:rPr lang="nl-NL" sz="1400" b="1" dirty="0" smtClean="0"/>
              <a:t>Rio+20 and market these</a:t>
            </a:r>
            <a:endParaRPr lang="nl-NL" sz="1400" b="1" dirty="0"/>
          </a:p>
        </p:txBody>
      </p:sp>
      <p:sp>
        <p:nvSpPr>
          <p:cNvPr id="8" name="Down Arrow 7"/>
          <p:cNvSpPr/>
          <p:nvPr/>
        </p:nvSpPr>
        <p:spPr>
          <a:xfrm>
            <a:off x="4427984" y="4776788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ounded Rectangle 8"/>
          <p:cNvSpPr/>
          <p:nvPr/>
        </p:nvSpPr>
        <p:spPr>
          <a:xfrm>
            <a:off x="3923928" y="5422900"/>
            <a:ext cx="1368152" cy="1318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b="1" dirty="0"/>
              <a:t>Sustainable Mobility as 8th Round Table?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156176" y="4776788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ounded Rectangle 10"/>
          <p:cNvSpPr/>
          <p:nvPr/>
        </p:nvSpPr>
        <p:spPr>
          <a:xfrm>
            <a:off x="5436096" y="5422900"/>
            <a:ext cx="1872208" cy="1318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/>
              <a:t>Integrate Transport in </a:t>
            </a:r>
            <a:r>
              <a:rPr lang="nl-NL" sz="1400" b="1" dirty="0" smtClean="0"/>
              <a:t>activities of other major groups: women, youth, private  sector</a:t>
            </a:r>
            <a:endParaRPr lang="nl-NL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77708" y="5422900"/>
            <a:ext cx="1929800" cy="1318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 smtClean="0"/>
              <a:t>Promote  sustainable transport BEFORE Rio (website, newsletters, meetings)</a:t>
            </a:r>
            <a:endParaRPr lang="nl-NL" sz="1400" b="1" dirty="0"/>
          </a:p>
        </p:txBody>
      </p:sp>
      <p:sp>
        <p:nvSpPr>
          <p:cNvPr id="13" name="Down Arrow 12"/>
          <p:cNvSpPr/>
          <p:nvPr/>
        </p:nvSpPr>
        <p:spPr>
          <a:xfrm>
            <a:off x="914008" y="4776788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Rounded Rectangle 1"/>
          <p:cNvSpPr/>
          <p:nvPr/>
        </p:nvSpPr>
        <p:spPr>
          <a:xfrm>
            <a:off x="7543800" y="5422900"/>
            <a:ext cx="1420688" cy="1318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Social Media</a:t>
            </a:r>
            <a:endParaRPr lang="nl-NL" dirty="0"/>
          </a:p>
        </p:txBody>
      </p:sp>
      <p:sp>
        <p:nvSpPr>
          <p:cNvPr id="14" name="Down Arrow 13"/>
          <p:cNvSpPr/>
          <p:nvPr/>
        </p:nvSpPr>
        <p:spPr>
          <a:xfrm>
            <a:off x="8003232" y="4776788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LoCa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Partnership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754563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2600" b="1" dirty="0" smtClean="0"/>
              <a:t>Improve the knowledge on sustainable, low carbon transport, help develop better policies and catalyze their implementation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10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00CC00"/>
                </a:solidFill>
              </a:rPr>
              <a:t>65 </a:t>
            </a:r>
            <a:r>
              <a:rPr lang="en-US" sz="2000" b="1" dirty="0" smtClean="0">
                <a:solidFill>
                  <a:srgbClr val="00CC00"/>
                </a:solidFill>
              </a:rPr>
              <a:t>Members: International Organizations – Government – Development Banks – NGOs – Private Sector - Academe</a:t>
            </a:r>
          </a:p>
          <a:p>
            <a:pPr marL="0" indent="0">
              <a:buFont typeface="Arial" charset="0"/>
              <a:buNone/>
              <a:defRPr/>
            </a:pPr>
            <a:endParaRPr lang="en-US" sz="9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100" dirty="0"/>
              <a:t>African Development Bank (</a:t>
            </a:r>
            <a:r>
              <a:rPr lang="en-US" sz="1100" dirty="0" err="1"/>
              <a:t>AfDB</a:t>
            </a:r>
            <a:r>
              <a:rPr lang="en-US" sz="1100" dirty="0"/>
              <a:t>) * Alliance to Save Energy* Asian Development Bank (ADB) * </a:t>
            </a:r>
            <a:r>
              <a:rPr lang="en-US" sz="1100" dirty="0" err="1"/>
              <a:t>Corporación</a:t>
            </a:r>
            <a:r>
              <a:rPr lang="en-US" sz="1100" dirty="0"/>
              <a:t> </a:t>
            </a:r>
            <a:r>
              <a:rPr lang="en-US" sz="1100" dirty="0" err="1"/>
              <a:t>Andina</a:t>
            </a:r>
            <a:r>
              <a:rPr lang="en-US" sz="1100" dirty="0"/>
              <a:t> de </a:t>
            </a:r>
            <a:r>
              <a:rPr lang="en-US" sz="1100" dirty="0" err="1"/>
              <a:t>Fomento</a:t>
            </a:r>
            <a:r>
              <a:rPr lang="en-US" sz="1100" dirty="0"/>
              <a:t> (CAF) *Believe Sustainability * Cambridge Systematics </a:t>
            </a:r>
            <a:r>
              <a:rPr lang="en-US" sz="1100" dirty="0" err="1"/>
              <a:t>Inc</a:t>
            </a:r>
            <a:r>
              <a:rPr lang="en-US" sz="1100" dirty="0"/>
              <a:t> * Center for Clean Air Policy (CCAP) * Centre for Environment Planning &amp; Technology (CEPT),  Ahmedabad *  Center for Science and Environment (CSE) * Center for Sustainable Transport (CTS) Mexico * Center for Transportation and Logistics Studies (PUSTRAL), </a:t>
            </a:r>
            <a:r>
              <a:rPr lang="en-US" sz="1100" dirty="0" err="1"/>
              <a:t>Gadjah</a:t>
            </a:r>
            <a:r>
              <a:rPr lang="en-US" sz="1100" dirty="0"/>
              <a:t> </a:t>
            </a:r>
            <a:r>
              <a:rPr lang="en-US" sz="1100" dirty="0" err="1"/>
              <a:t>Mada</a:t>
            </a:r>
            <a:r>
              <a:rPr lang="en-US" sz="1100" dirty="0"/>
              <a:t> University * Civic  Exchange (CE) * Clean Air Initiative for Asian Cities (CAI-Asia) Center * Clean Air Institute (CAI) * German Technical Cooperation (GIZ) * </a:t>
            </a:r>
            <a:r>
              <a:rPr lang="en-US" sz="1100" dirty="0" err="1"/>
              <a:t>Ecofys</a:t>
            </a:r>
            <a:r>
              <a:rPr lang="en-US" sz="1100" dirty="0"/>
              <a:t>* EMBARQ, The WRI Center for Sustainable Transport * Energy Research Center Netherlands (ECN) * European Bank for Reconstruction and Development (EBRD) * European Cyclists' Federation (ECF)* European Institute for Sustainable Transport (EURIST)*  </a:t>
            </a:r>
            <a:r>
              <a:rPr lang="en-US" sz="1100" dirty="0" err="1"/>
              <a:t>Fraunhofer</a:t>
            </a:r>
            <a:r>
              <a:rPr lang="en-US" sz="1100" dirty="0"/>
              <a:t>- Institute for Systems and Innovation Research (ISI)* Global Environmental Facility (GEF) * Global Transport Knowledge Partnership (</a:t>
            </a:r>
            <a:r>
              <a:rPr lang="en-US" sz="1100" dirty="0" err="1"/>
              <a:t>gTKP</a:t>
            </a:r>
            <a:r>
              <a:rPr lang="en-US" sz="1100" dirty="0"/>
              <a:t>)* </a:t>
            </a:r>
            <a:r>
              <a:rPr lang="en-US" sz="1100" dirty="0" smtClean="0"/>
              <a:t>Global Urban Development* Green Mobility Brazil*</a:t>
            </a:r>
            <a:r>
              <a:rPr lang="en-US" sz="1100" dirty="0" err="1" smtClean="0"/>
              <a:t>HealthBridge</a:t>
            </a:r>
            <a:r>
              <a:rPr lang="en-US" sz="1100" dirty="0"/>
              <a:t>* Hong Kong Shanghai Bank (HSBC) * Inter-American Development Bank (IDB) *  Interface for Cycling Expertise (I-CE) * International Association for Public Transport (UITP * International Energy Agency (IEA) * International Transport Forum (ITF) * International Union for the Conservation of Nature (IUCN) * International Union of Railways (UIC) * Institute for Global Environmental Strategies (IGES) * </a:t>
            </a:r>
            <a:r>
              <a:rPr lang="en-GB" sz="1100" dirty="0"/>
              <a:t>The Institute for Transport Studies, University of Leeds, UK* </a:t>
            </a:r>
            <a:r>
              <a:rPr lang="en-US" sz="1100" dirty="0"/>
              <a:t>Institute of Urban Transport India (IUTI)* Institute for Transport Policy Studies (ITPS) </a:t>
            </a:r>
            <a:r>
              <a:rPr lang="en-US" sz="1100" dirty="0" smtClean="0"/>
              <a:t>*Institute </a:t>
            </a:r>
            <a:r>
              <a:rPr lang="en-US" sz="1100" dirty="0"/>
              <a:t>for Transport and Development Policy (ITDP) *  Institute of Transport Studies (ITS), University of California, Davis * Korean Transport Institute (KOTI) * Ministry of Land Infrastructure Transport and Tourism, Japan </a:t>
            </a:r>
            <a:r>
              <a:rPr lang="en-US" sz="1100" dirty="0" smtClean="0"/>
              <a:t>*Mobility Magazine*  </a:t>
            </a:r>
            <a:r>
              <a:rPr lang="en-US" sz="1100" dirty="0"/>
              <a:t>National Center for Transportation Studies (NCTS), Philippines * Rockefeller Foundation * Society of Indian Automotive Manufacturers (SIAM) * Stockholm Environment Institute (SEI) * </a:t>
            </a:r>
            <a:r>
              <a:rPr lang="en-GB" sz="1100" dirty="0"/>
              <a:t>Tehran Urban and Suburban Railway operation Company (TUSROC)</a:t>
            </a:r>
            <a:r>
              <a:rPr lang="en-US" sz="1100" dirty="0"/>
              <a:t> * The Energy and Resources Institute (TERI) * Transport and Environment (T+E) * Transport Research Laboratory (TRL)  * United Nations Center for Regional Development (UNCRD) * United Nations Department for Economic and Social Affairs (UN-DESA) * </a:t>
            </a:r>
            <a:r>
              <a:rPr lang="en-US" sz="1100" dirty="0" smtClean="0"/>
              <a:t>United Nations Habitat (UN Habitat)* United </a:t>
            </a:r>
            <a:r>
              <a:rPr lang="en-US" sz="1100" dirty="0"/>
              <a:t>Nations Environment Program (UNEP) * University College of London,  Department of Civil, Environmental and </a:t>
            </a:r>
            <a:r>
              <a:rPr lang="en-US" sz="1100" dirty="0" err="1"/>
              <a:t>Geomatic</a:t>
            </a:r>
            <a:r>
              <a:rPr lang="en-US" sz="1100" dirty="0"/>
              <a:t> Engineering * University of Transport and Communication (UTCC) Hanoi * </a:t>
            </a:r>
            <a:r>
              <a:rPr lang="en-GB" sz="1100" dirty="0"/>
              <a:t>University of </a:t>
            </a:r>
            <a:r>
              <a:rPr lang="en-GB" sz="1100" dirty="0" err="1"/>
              <a:t>Twente</a:t>
            </a:r>
            <a:r>
              <a:rPr lang="en-GB" sz="1100" dirty="0"/>
              <a:t>/ITC (UT/ITC) * </a:t>
            </a:r>
            <a:r>
              <a:rPr lang="en-US" sz="1100" dirty="0"/>
              <a:t>VEOLIA Transport * </a:t>
            </a:r>
            <a:r>
              <a:rPr lang="en-US" sz="1100" dirty="0" smtClean="0"/>
              <a:t>Victoria Transport Policy Institute  (VTPI)*  Volvo Research and Education Foundations (VREF)*  World Streets </a:t>
            </a:r>
            <a:r>
              <a:rPr lang="en-US" sz="1100" dirty="0"/>
              <a:t>* Wuppertal Institute* WWF International</a:t>
            </a:r>
          </a:p>
          <a:p>
            <a:pPr marL="0" indent="0">
              <a:defRPr/>
            </a:pPr>
            <a:endParaRPr lang="en-US" dirty="0" smtClean="0"/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3657600" y="5943600"/>
            <a:ext cx="5199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5400" b="1" dirty="0">
                <a:solidFill>
                  <a:srgbClr val="0070C0"/>
                </a:solidFill>
              </a:rPr>
              <a:t>www.slocat.net</a:t>
            </a:r>
          </a:p>
        </p:txBody>
      </p:sp>
    </p:spTree>
    <p:extLst>
      <p:ext uri="{BB962C8B-B14F-4D97-AF65-F5344CB8AC3E}">
        <p14:creationId xmlns:p14="http://schemas.microsoft.com/office/powerpoint/2010/main" val="636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44838" y="1763713"/>
            <a:ext cx="5692775" cy="5429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nl-NL" sz="1500" dirty="0">
                <a:solidFill>
                  <a:schemeClr val="tx1"/>
                </a:solidFill>
              </a:rPr>
              <a:t>Achieve Universal primary education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59125" y="2393950"/>
            <a:ext cx="5676900" cy="5429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nl-NL" sz="1500" dirty="0">
                <a:solidFill>
                  <a:schemeClr val="tx1"/>
                </a:solidFill>
              </a:rPr>
              <a:t>Promote gender equality and empower women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71825" y="4191000"/>
            <a:ext cx="5664200" cy="5429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nl-NL" sz="1500" dirty="0">
                <a:solidFill>
                  <a:schemeClr val="tx1"/>
                </a:solidFill>
              </a:rPr>
              <a:t>Combat HIV/AIDS, Malaria and other dieseases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8338" y="5410200"/>
            <a:ext cx="5624512" cy="5429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nl-NL" sz="1500" dirty="0">
                <a:solidFill>
                  <a:schemeClr val="tx1"/>
                </a:solidFill>
              </a:rPr>
              <a:t>Develop a Global Partnership for Development</a:t>
            </a:r>
          </a:p>
        </p:txBody>
      </p:sp>
      <p:pic>
        <p:nvPicPr>
          <p:cNvPr id="9222" name="Picture 3" descr="http://www.undp.org/mdg/images/sanstexte_goal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1797050"/>
            <a:ext cx="509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http://www.undp.org/mdg/images/sanstexte_goal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427288"/>
            <a:ext cx="511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http://www.undp.org/mdg/images/sanstext_goal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224338"/>
            <a:ext cx="511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http://www.undp.org/mdg/images/sanstexte_goal8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5440363"/>
            <a:ext cx="511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171825" y="4800600"/>
            <a:ext cx="5664200" cy="5429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nl-NL" sz="1500" dirty="0">
                <a:solidFill>
                  <a:schemeClr val="tx1"/>
                </a:solidFill>
              </a:rPr>
              <a:t>Ensure Environmental Sustainability</a:t>
            </a:r>
          </a:p>
        </p:txBody>
      </p:sp>
      <p:pic>
        <p:nvPicPr>
          <p:cNvPr id="9227" name="Picture 8" descr="http://www.undp.org/mdg/images/sanstexte_goal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33938"/>
            <a:ext cx="511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171825" y="3581400"/>
            <a:ext cx="5664200" cy="5429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nl-NL" sz="1500" dirty="0">
                <a:solidFill>
                  <a:schemeClr val="tx1"/>
                </a:solidFill>
              </a:rPr>
              <a:t>Improve Maternal Health</a:t>
            </a:r>
          </a:p>
        </p:txBody>
      </p:sp>
      <p:pic>
        <p:nvPicPr>
          <p:cNvPr id="9229" name="Picture 6" descr="http://www.undp.org/mdg/images/sanstexte_goal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3614738"/>
            <a:ext cx="509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162300" y="2971800"/>
            <a:ext cx="5673725" cy="5429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nl-NL" sz="1500" dirty="0">
                <a:solidFill>
                  <a:schemeClr val="tx1"/>
                </a:solidFill>
              </a:rPr>
              <a:t>Reduce Child Mortality</a:t>
            </a:r>
          </a:p>
        </p:txBody>
      </p:sp>
      <p:pic>
        <p:nvPicPr>
          <p:cNvPr id="9231" name="Picture 5" descr="http://www.undp.org/mdg/images/sanstext_goal4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3005138"/>
            <a:ext cx="509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124200" y="1143000"/>
            <a:ext cx="5715000" cy="5429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nl-NL" sz="1500" dirty="0">
                <a:solidFill>
                  <a:schemeClr val="tx1"/>
                </a:solidFill>
              </a:rPr>
              <a:t>Eradicate extreme poverty and hunger</a:t>
            </a:r>
          </a:p>
        </p:txBody>
      </p:sp>
      <p:pic>
        <p:nvPicPr>
          <p:cNvPr id="9233" name="Picture 2" descr="http://www.undp.org/mdg/images/sanstexte_goal1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1176338"/>
            <a:ext cx="509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124200" y="304800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Millenium Development Goals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1143000"/>
            <a:ext cx="1905000" cy="477361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000" b="1" dirty="0"/>
              <a:t>Transport</a:t>
            </a:r>
          </a:p>
        </p:txBody>
      </p:sp>
      <p:cxnSp>
        <p:nvCxnSpPr>
          <p:cNvPr id="12" name="Elbow Connector 11"/>
          <p:cNvCxnSpPr>
            <a:stCxn id="7" idx="3"/>
            <a:endCxn id="20" idx="1"/>
          </p:cNvCxnSpPr>
          <p:nvPr/>
        </p:nvCxnSpPr>
        <p:spPr>
          <a:xfrm flipV="1">
            <a:off x="2133600" y="1414463"/>
            <a:ext cx="990600" cy="2114550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9" idx="1"/>
          </p:cNvCxnSpPr>
          <p:nvPr/>
        </p:nvCxnSpPr>
        <p:spPr>
          <a:xfrm flipV="1">
            <a:off x="2133600" y="2035175"/>
            <a:ext cx="1011238" cy="1493838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3"/>
            <a:endCxn id="18" idx="1"/>
          </p:cNvCxnSpPr>
          <p:nvPr/>
        </p:nvCxnSpPr>
        <p:spPr>
          <a:xfrm flipV="1">
            <a:off x="2133600" y="2665413"/>
            <a:ext cx="1025525" cy="863600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7" idx="3"/>
          </p:cNvCxnSpPr>
          <p:nvPr/>
        </p:nvCxnSpPr>
        <p:spPr>
          <a:xfrm flipV="1">
            <a:off x="2133600" y="3243263"/>
            <a:ext cx="990600" cy="285750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" idx="3"/>
            <a:endCxn id="16" idx="1"/>
          </p:cNvCxnSpPr>
          <p:nvPr/>
        </p:nvCxnSpPr>
        <p:spPr>
          <a:xfrm>
            <a:off x="2133600" y="3529013"/>
            <a:ext cx="1038225" cy="32385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3"/>
            <a:endCxn id="5" idx="1"/>
          </p:cNvCxnSpPr>
          <p:nvPr/>
        </p:nvCxnSpPr>
        <p:spPr>
          <a:xfrm>
            <a:off x="2133600" y="3529013"/>
            <a:ext cx="1074738" cy="2152650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1" name="Elbow Connector 46080"/>
          <p:cNvCxnSpPr>
            <a:stCxn id="7" idx="3"/>
            <a:endCxn id="15" idx="1"/>
          </p:cNvCxnSpPr>
          <p:nvPr/>
        </p:nvCxnSpPr>
        <p:spPr>
          <a:xfrm>
            <a:off x="2133600" y="3529013"/>
            <a:ext cx="1038225" cy="933450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1" name="Elbow Connector 46090"/>
          <p:cNvCxnSpPr>
            <a:stCxn id="7" idx="3"/>
            <a:endCxn id="14" idx="1"/>
          </p:cNvCxnSpPr>
          <p:nvPr/>
        </p:nvCxnSpPr>
        <p:spPr>
          <a:xfrm>
            <a:off x="2133600" y="3529013"/>
            <a:ext cx="1038225" cy="1543050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5" grpId="0" animBg="1"/>
      <p:bldP spid="5" grpId="0" animBg="1"/>
      <p:bldP spid="14" grpId="0" animBg="1"/>
      <p:bldP spid="16" grpId="0" animBg="1"/>
      <p:bldP spid="17" grpId="0" animBg="1"/>
      <p:bldP spid="2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79375" y="4191000"/>
            <a:ext cx="89154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16" name="Rounded Rectangle 15"/>
          <p:cNvSpPr/>
          <p:nvPr/>
        </p:nvSpPr>
        <p:spPr>
          <a:xfrm>
            <a:off x="68263" y="2286000"/>
            <a:ext cx="8915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228600"/>
            <a:ext cx="8915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pic>
        <p:nvPicPr>
          <p:cNvPr id="1843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15963"/>
            <a:ext cx="1166813" cy="1081087"/>
          </a:xfrm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35814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3188"/>
            <a:ext cx="1166813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6400" y="838200"/>
            <a:ext cx="7239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400" dirty="0"/>
              <a:t>UNCED: United Nations Conference on Environment and Development</a:t>
            </a:r>
          </a:p>
          <a:p>
            <a:pPr>
              <a:defRPr/>
            </a:pPr>
            <a:r>
              <a:rPr lang="nl-NL" sz="1400" dirty="0"/>
              <a:t>Rio de Janeiro, 1992</a:t>
            </a:r>
          </a:p>
          <a:p>
            <a:pPr>
              <a:defRPr/>
            </a:pPr>
            <a:r>
              <a:rPr lang="nl-NL" sz="1400" dirty="0"/>
              <a:t>Agenda 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5775" y="2667000"/>
            <a:ext cx="7239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400" dirty="0"/>
              <a:t>WSSD: World Summit on Sustainable Development</a:t>
            </a:r>
          </a:p>
          <a:p>
            <a:pPr>
              <a:defRPr/>
            </a:pPr>
            <a:r>
              <a:rPr lang="nl-NL" sz="1400" dirty="0"/>
              <a:t>Johannesburg, 2002</a:t>
            </a:r>
          </a:p>
          <a:p>
            <a:pPr>
              <a:defRPr/>
            </a:pPr>
            <a:r>
              <a:rPr lang="nl-NL" sz="1400" dirty="0"/>
              <a:t>Johannesburg Plan of</a:t>
            </a:r>
          </a:p>
          <a:p>
            <a:pPr>
              <a:defRPr/>
            </a:pPr>
            <a:r>
              <a:rPr lang="nl-NL" sz="1400" dirty="0"/>
              <a:t> Implementation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4797425"/>
            <a:ext cx="441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400" dirty="0"/>
              <a:t>UNCSD: United Nations Conference on Sustainable Development</a:t>
            </a:r>
          </a:p>
          <a:p>
            <a:pPr>
              <a:defRPr/>
            </a:pPr>
            <a:r>
              <a:rPr lang="nl-NL" sz="1400" dirty="0"/>
              <a:t>Rio de Janeiro, 2012</a:t>
            </a:r>
          </a:p>
          <a:p>
            <a:pPr>
              <a:defRPr/>
            </a:pPr>
            <a:r>
              <a:rPr lang="nl-NL" sz="1400" dirty="0"/>
              <a:t>Themes: Green Economy and Institutional Frameworks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86200" y="1181100"/>
            <a:ext cx="4724400" cy="8001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b="1" dirty="0"/>
              <a:t>Transport referenced in Agenda 21 but did not spark-off wide spread action on Sustainable Transport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86200" y="2917825"/>
            <a:ext cx="47244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b="1" dirty="0">
                <a:solidFill>
                  <a:schemeClr val="bg1"/>
                </a:solidFill>
              </a:rPr>
              <a:t>Transport referenced again, increased focus on sustainable transport since 2005/2006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791200"/>
            <a:ext cx="8458200" cy="7683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b="1" dirty="0"/>
              <a:t>Transport not one of 7 major themes, but we need Rio+20 for scaling up sustainable transport        SDG on Transport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347864" y="6182237"/>
            <a:ext cx="3048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animBg="1"/>
      <p:bldP spid="1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9460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09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667000" y="2362200"/>
            <a:ext cx="4572000" cy="160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ounded Rectangle 10"/>
          <p:cNvSpPr/>
          <p:nvPr/>
        </p:nvSpPr>
        <p:spPr>
          <a:xfrm>
            <a:off x="6172200" y="1447800"/>
            <a:ext cx="2895600" cy="1143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>
                <a:solidFill>
                  <a:schemeClr val="bg1"/>
                </a:solidFill>
              </a:rPr>
              <a:t>Half of countries mention transport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6172200" y="2743200"/>
            <a:ext cx="2895600" cy="990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>
                <a:solidFill>
                  <a:schemeClr val="bg1"/>
                </a:solidFill>
              </a:rPr>
              <a:t>Sustainable Transport</a:t>
            </a:r>
          </a:p>
          <a:p>
            <a:pPr algn="ctr">
              <a:defRPr/>
            </a:pPr>
            <a:r>
              <a:rPr lang="nl-NL" sz="1400" dirty="0">
                <a:solidFill>
                  <a:schemeClr val="bg1"/>
                </a:solidFill>
              </a:rPr>
              <a:t>Road safety special attention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6156325" y="3810000"/>
            <a:ext cx="2895600" cy="990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>
                <a:solidFill>
                  <a:schemeClr val="bg1"/>
                </a:solidFill>
              </a:rPr>
              <a:t>Linkage with MDGs and Green Economy not well articulated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172200" y="4876800"/>
            <a:ext cx="2895600" cy="762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>
                <a:solidFill>
                  <a:schemeClr val="bg1"/>
                </a:solidFill>
              </a:rPr>
              <a:t>Passenger transport not freight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6172200" y="5715000"/>
            <a:ext cx="2895600" cy="990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>
                <a:solidFill>
                  <a:schemeClr val="bg1"/>
                </a:solidFill>
              </a:rPr>
              <a:t>Green Economy requires funding and capacity building assistance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6172200" y="76200"/>
            <a:ext cx="2879725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>
                <a:solidFill>
                  <a:srgbClr val="C00000"/>
                </a:solidFill>
              </a:rPr>
              <a:t>Transport Details Rio+20 Submissions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6200" y="76200"/>
            <a:ext cx="27432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500" b="1" dirty="0">
                <a:solidFill>
                  <a:srgbClr val="FFFF00"/>
                </a:solidFill>
              </a:rPr>
              <a:t>Compilation document </a:t>
            </a:r>
          </a:p>
          <a:p>
            <a:pPr algn="ctr">
              <a:defRPr/>
            </a:pPr>
            <a:r>
              <a:rPr lang="nl-NL" sz="1500" b="1" dirty="0">
                <a:solidFill>
                  <a:srgbClr val="FFFF00"/>
                </a:solidFill>
              </a:rPr>
              <a:t>(647 submissions)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2362200"/>
            <a:ext cx="27432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500" b="1" dirty="0">
                <a:solidFill>
                  <a:srgbClr val="FFFF00"/>
                </a:solidFill>
              </a:rPr>
              <a:t>Zero Draft outcome document January 2012 </a:t>
            </a:r>
          </a:p>
        </p:txBody>
      </p:sp>
      <p:sp>
        <p:nvSpPr>
          <p:cNvPr id="3" name="Oval 2"/>
          <p:cNvSpPr/>
          <p:nvPr/>
        </p:nvSpPr>
        <p:spPr>
          <a:xfrm>
            <a:off x="152400" y="1295400"/>
            <a:ext cx="25908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500" b="1" dirty="0">
                <a:solidFill>
                  <a:srgbClr val="FFFF00"/>
                </a:solidFill>
              </a:rPr>
              <a:t>2nd. Intersessional</a:t>
            </a:r>
          </a:p>
          <a:p>
            <a:pPr algn="ctr">
              <a:defRPr/>
            </a:pPr>
            <a:r>
              <a:rPr lang="nl-NL" sz="1400" b="1" dirty="0">
                <a:solidFill>
                  <a:srgbClr val="FFFF00"/>
                </a:solidFill>
              </a:rPr>
              <a:t>15-16/12/2011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" y="3408363"/>
            <a:ext cx="25908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500" b="1" dirty="0">
                <a:solidFill>
                  <a:srgbClr val="FFFF00"/>
                </a:solidFill>
              </a:rPr>
              <a:t>3 rd. Intersessional</a:t>
            </a:r>
          </a:p>
          <a:p>
            <a:pPr algn="ctr">
              <a:defRPr/>
            </a:pPr>
            <a:r>
              <a:rPr lang="nl-NL" sz="1400" b="1" dirty="0">
                <a:solidFill>
                  <a:srgbClr val="FFFF00"/>
                </a:solidFill>
              </a:rPr>
              <a:t>26-27/3/2011</a:t>
            </a:r>
          </a:p>
        </p:txBody>
      </p:sp>
      <p:sp>
        <p:nvSpPr>
          <p:cNvPr id="16" name="Oval 15"/>
          <p:cNvSpPr/>
          <p:nvPr/>
        </p:nvSpPr>
        <p:spPr>
          <a:xfrm>
            <a:off x="152400" y="4519613"/>
            <a:ext cx="25908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500" b="1" dirty="0">
                <a:solidFill>
                  <a:srgbClr val="FFFF00"/>
                </a:solidFill>
              </a:rPr>
              <a:t>Informal negotiations</a:t>
            </a:r>
          </a:p>
        </p:txBody>
      </p:sp>
      <p:sp>
        <p:nvSpPr>
          <p:cNvPr id="17" name="Oval 16"/>
          <p:cNvSpPr/>
          <p:nvPr/>
        </p:nvSpPr>
        <p:spPr>
          <a:xfrm>
            <a:off x="152400" y="5400675"/>
            <a:ext cx="2590800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500" b="1" dirty="0">
                <a:solidFill>
                  <a:srgbClr val="FFFF00"/>
                </a:solidFill>
              </a:rPr>
              <a:t>3rd. Prepcom </a:t>
            </a:r>
          </a:p>
          <a:p>
            <a:pPr algn="ctr">
              <a:defRPr/>
            </a:pPr>
            <a:r>
              <a:rPr lang="nl-NL" sz="1400" b="1" dirty="0">
                <a:solidFill>
                  <a:srgbClr val="FFFF00"/>
                </a:solidFill>
              </a:rPr>
              <a:t>13-15/6/2012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6283325"/>
            <a:ext cx="2590800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500" b="1" dirty="0">
                <a:solidFill>
                  <a:srgbClr val="FFFF00"/>
                </a:solidFill>
              </a:rPr>
              <a:t>Rio+20</a:t>
            </a:r>
          </a:p>
          <a:p>
            <a:pPr algn="ctr">
              <a:defRPr/>
            </a:pPr>
            <a:r>
              <a:rPr lang="nl-NL" sz="1400" b="1" dirty="0">
                <a:solidFill>
                  <a:srgbClr val="FFFF00"/>
                </a:solidFill>
              </a:rPr>
              <a:t>20-22/06/2012</a:t>
            </a:r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1447800" y="990600"/>
            <a:ext cx="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4"/>
          </p:cNvCxnSpPr>
          <p:nvPr/>
        </p:nvCxnSpPr>
        <p:spPr>
          <a:xfrm>
            <a:off x="1447800" y="2209800"/>
            <a:ext cx="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</p:cNvCxnSpPr>
          <p:nvPr/>
        </p:nvCxnSpPr>
        <p:spPr>
          <a:xfrm>
            <a:off x="1447800" y="3276600"/>
            <a:ext cx="0" cy="1317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0"/>
          </p:cNvCxnSpPr>
          <p:nvPr/>
        </p:nvCxnSpPr>
        <p:spPr>
          <a:xfrm rot="16200000" flipV="1">
            <a:off x="2971800" y="381000"/>
            <a:ext cx="1828800" cy="2133600"/>
          </a:xfrm>
          <a:prstGeom prst="bent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4"/>
          </p:cNvCxnSpPr>
          <p:nvPr/>
        </p:nvCxnSpPr>
        <p:spPr>
          <a:xfrm>
            <a:off x="1447800" y="4322763"/>
            <a:ext cx="0" cy="1968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4"/>
          </p:cNvCxnSpPr>
          <p:nvPr/>
        </p:nvCxnSpPr>
        <p:spPr>
          <a:xfrm>
            <a:off x="1447800" y="5205413"/>
            <a:ext cx="0" cy="1952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17" idx="4"/>
            <a:endCxn id="18" idx="0"/>
          </p:cNvCxnSpPr>
          <p:nvPr/>
        </p:nvCxnSpPr>
        <p:spPr>
          <a:xfrm>
            <a:off x="1447800" y="6086475"/>
            <a:ext cx="0" cy="1968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1" grpId="0" animBg="1"/>
      <p:bldP spid="272" grpId="0" animBg="1"/>
      <p:bldP spid="273" grpId="0" animBg="1"/>
      <p:bldP spid="276" grpId="0" animBg="1"/>
      <p:bldP spid="277" grpId="0" animBg="1"/>
      <p:bldP spid="2" grpId="0" animBg="1"/>
      <p:bldP spid="13" grpId="0" animBg="1"/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762000"/>
            <a:ext cx="8763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/>
              <a:t>Adopt a </a:t>
            </a:r>
            <a:r>
              <a:rPr lang="en-GB" sz="1600" b="1" u="sng" dirty="0"/>
              <a:t>Sustainable Development Goal specific to transportation</a:t>
            </a:r>
            <a:r>
              <a:rPr lang="en-GB" sz="1600" b="1" dirty="0"/>
              <a:t>: </a:t>
            </a:r>
            <a:endParaRPr lang="en-GB" sz="1600" dirty="0"/>
          </a:p>
          <a:p>
            <a:pPr>
              <a:defRPr/>
            </a:pPr>
            <a:r>
              <a:rPr lang="en-GB" sz="1600" i="1" dirty="0"/>
              <a:t>Achieve sustainable transport that enables universal access to safe, clean, and affordable mobility</a:t>
            </a:r>
            <a:r>
              <a:rPr lang="en-GB" sz="1600" dirty="0"/>
              <a:t>. </a:t>
            </a:r>
            <a:endParaRPr lang="nl-NL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55626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SLoCaT Submission to Rio+20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9200" y="1752600"/>
            <a:ext cx="77724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500" dirty="0"/>
              <a:t>Ensure global transport GHG emissions and transport sector fossil fuel consumption peak by 2020 and are cut by at least 40 % by 2050 compared to 2005 levels, while ensuring transport contributes to timely attainment of healthful air quality in all cities;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03325" y="2895600"/>
            <a:ext cx="777240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500" dirty="0"/>
              <a:t>Support the Decade of Action for Road Safety (2011-20) and cut traffic-related deaths in half by 2025;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03325" y="3657600"/>
            <a:ext cx="777240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500" dirty="0"/>
              <a:t>Ensure universal access to sustainable transport though support for safe, affordable public transport and safe, attractive facilities for walking and bicycling;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4495800"/>
            <a:ext cx="876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/>
              <a:t>Strengthen institutional arrangements to advance sustainable transport</a:t>
            </a:r>
            <a:r>
              <a:rPr lang="en-GB" sz="1600" dirty="0"/>
              <a:t>. </a:t>
            </a:r>
            <a:endParaRPr lang="nl-NL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212725" y="5181600"/>
            <a:ext cx="877887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/>
              <a:t>Endorse + encourage voluntary country actions for sustainable transport</a:t>
            </a:r>
            <a:r>
              <a:rPr lang="en-GB" sz="1600" dirty="0"/>
              <a:t>. </a:t>
            </a:r>
            <a:endParaRPr lang="nl-NL" sz="1600" dirty="0"/>
          </a:p>
        </p:txBody>
      </p:sp>
      <p:cxnSp>
        <p:nvCxnSpPr>
          <p:cNvPr id="16" name="Elbow Connector 15"/>
          <p:cNvCxnSpPr>
            <a:stCxn id="2" idx="1"/>
            <a:endCxn id="5" idx="1"/>
          </p:cNvCxnSpPr>
          <p:nvPr/>
        </p:nvCxnSpPr>
        <p:spPr>
          <a:xfrm rot="10800000" flipH="1" flipV="1">
            <a:off x="228600" y="1181100"/>
            <a:ext cx="990600" cy="1104900"/>
          </a:xfrm>
          <a:prstGeom prst="bentConnector3">
            <a:avLst>
              <a:gd name="adj1" fmla="val -1029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" idx="1"/>
            <a:endCxn id="6" idx="1"/>
          </p:cNvCxnSpPr>
          <p:nvPr/>
        </p:nvCxnSpPr>
        <p:spPr>
          <a:xfrm rot="10800000" flipH="1" flipV="1">
            <a:off x="228600" y="1181100"/>
            <a:ext cx="974725" cy="2057400"/>
          </a:xfrm>
          <a:prstGeom prst="bentConnector3">
            <a:avLst>
              <a:gd name="adj1" fmla="val -1047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" idx="1"/>
            <a:endCxn id="8" idx="1"/>
          </p:cNvCxnSpPr>
          <p:nvPr/>
        </p:nvCxnSpPr>
        <p:spPr>
          <a:xfrm rot="10800000" flipH="1" flipV="1">
            <a:off x="228600" y="1181100"/>
            <a:ext cx="974725" cy="2819400"/>
          </a:xfrm>
          <a:prstGeom prst="bentConnector3">
            <a:avLst>
              <a:gd name="adj1" fmla="val -1047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ardrop 23"/>
          <p:cNvSpPr/>
          <p:nvPr/>
        </p:nvSpPr>
        <p:spPr>
          <a:xfrm>
            <a:off x="8534400" y="876300"/>
            <a:ext cx="381000" cy="4191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ardrop 24"/>
          <p:cNvSpPr/>
          <p:nvPr/>
        </p:nvSpPr>
        <p:spPr>
          <a:xfrm>
            <a:off x="8594725" y="4533900"/>
            <a:ext cx="381000" cy="4191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ardrop 25"/>
          <p:cNvSpPr/>
          <p:nvPr/>
        </p:nvSpPr>
        <p:spPr>
          <a:xfrm>
            <a:off x="8599488" y="5238750"/>
            <a:ext cx="381000" cy="4191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2743200" y="5943600"/>
            <a:ext cx="6232525" cy="685800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u="sng" dirty="0"/>
              <a:t>Supported by</a:t>
            </a:r>
            <a:r>
              <a:rPr lang="nl-NL" sz="1400" b="1" dirty="0"/>
              <a:t>: ADB, BtG, CTS-Mexico, CAF, CAI-Asia, ECN, ECF, EURIST, GIZ, GUD, IADB, ICE, IEA, ITDP, SEI, TRL, UITP, UT, Veolia-Transdev and ICCT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10" grpId="0" animBg="1"/>
      <p:bldP spid="1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28600"/>
            <a:ext cx="470058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43400" y="1028700"/>
            <a:ext cx="4495800" cy="1600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Zero Draft Outcome Document</a:t>
            </a:r>
          </a:p>
          <a:p>
            <a:pPr algn="ctr">
              <a:defRPr/>
            </a:pPr>
            <a:r>
              <a:rPr lang="nl-NL" b="1" dirty="0"/>
              <a:t>Published January 10:</a:t>
            </a:r>
          </a:p>
          <a:p>
            <a:pPr algn="ctr">
              <a:defRPr/>
            </a:pPr>
            <a:endParaRPr lang="nl-NL" b="1" dirty="0"/>
          </a:p>
          <a:p>
            <a:pPr algn="ctr">
              <a:defRPr/>
            </a:pPr>
            <a:r>
              <a:rPr lang="nl-NL" b="1" dirty="0"/>
              <a:t>Transport mentioned 1 times</a:t>
            </a:r>
          </a:p>
          <a:p>
            <a:pPr algn="ctr">
              <a:defRPr/>
            </a:pPr>
            <a:r>
              <a:rPr lang="nl-NL" b="1" dirty="0"/>
              <a:t>Energy mentioned 15 times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27525" y="2781300"/>
            <a:ext cx="44958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Comments due from countries January 25 Section I+II</a:t>
            </a:r>
          </a:p>
          <a:p>
            <a:pPr algn="ctr">
              <a:defRPr/>
            </a:pPr>
            <a:r>
              <a:rPr lang="nl-NL" b="1" dirty="0"/>
              <a:t>February 17  Section III-V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27525" y="4076700"/>
            <a:ext cx="4519613" cy="18669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b="1" dirty="0"/>
              <a:t>SLoCaT: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nl-NL" sz="1600" b="1" dirty="0"/>
              <a:t>Letter to UNCSD Focal Points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nl-NL" sz="1600" b="1" dirty="0"/>
              <a:t>Briefing UN Missions New York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nl-NL" sz="1600" b="1" dirty="0"/>
              <a:t>Bilateral Meetings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nl-NL" sz="1600" b="1" dirty="0"/>
              <a:t>Outreach meetings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nl-NL" sz="1600" b="1" dirty="0"/>
              <a:t>Side event 3rd Intersessional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2763" y="1600200"/>
            <a:ext cx="3200400" cy="3790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nl-NL" sz="1600" b="1" dirty="0"/>
              <a:t>Sustainable Mobility as Priority Area under Green Economy 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nl-NL" sz="1600" b="1" dirty="0"/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nl-NL" sz="1600" b="1" dirty="0"/>
              <a:t>Sustainable mobility as possible SDG</a:t>
            </a:r>
          </a:p>
          <a:p>
            <a:pPr marL="342900" indent="-342900" algn="ctr">
              <a:buFont typeface="Arial" pitchFamily="34" charset="0"/>
              <a:buChar char="•"/>
              <a:defRPr/>
            </a:pPr>
            <a:endParaRPr lang="nl-NL" sz="1600" b="1" dirty="0"/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nl-NL" sz="1600" b="1" dirty="0"/>
              <a:t>Include sustainable mobility in Voluntary Commitments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033736" y="304800"/>
            <a:ext cx="55626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SLoCaT Rio+20 Proposed Initiative on Sustainable Transport in Developing Countries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3329136" y="1752600"/>
            <a:ext cx="2514600" cy="1295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Sustainable Development Goal on Sustainable Transport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3329136" y="3352800"/>
            <a:ext cx="2514600" cy="1295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“UN-Transport</a:t>
            </a:r>
            <a:r>
              <a:rPr lang="nl-NL" dirty="0" smtClean="0"/>
              <a:t>”</a:t>
            </a:r>
          </a:p>
          <a:p>
            <a:pPr algn="ctr">
              <a:defRPr/>
            </a:pPr>
            <a:r>
              <a:rPr lang="nl-NL" dirty="0" smtClean="0"/>
              <a:t>-Policy-</a:t>
            </a:r>
            <a:endParaRPr lang="nl-NL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3329136" y="4914900"/>
            <a:ext cx="2514600" cy="14859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  <a:p>
            <a:pPr algn="ctr">
              <a:defRPr/>
            </a:pPr>
            <a:r>
              <a:rPr lang="nl-NL" dirty="0"/>
              <a:t>MDB Rio+20 initiative on Sustainable </a:t>
            </a:r>
            <a:r>
              <a:rPr lang="nl-NL" dirty="0" smtClean="0"/>
              <a:t>Transport</a:t>
            </a:r>
          </a:p>
          <a:p>
            <a:pPr algn="ctr">
              <a:defRPr/>
            </a:pPr>
            <a:r>
              <a:rPr lang="nl-NL" dirty="0" smtClean="0"/>
              <a:t>-Funding-</a:t>
            </a:r>
            <a:endParaRPr lang="nl-NL" dirty="0"/>
          </a:p>
        </p:txBody>
      </p:sp>
      <p:cxnSp>
        <p:nvCxnSpPr>
          <p:cNvPr id="33" name="Elbow Connector 32"/>
          <p:cNvCxnSpPr>
            <a:stCxn id="16" idx="0"/>
            <a:endCxn id="14" idx="0"/>
          </p:cNvCxnSpPr>
          <p:nvPr/>
        </p:nvCxnSpPr>
        <p:spPr>
          <a:xfrm flipV="1">
            <a:off x="5843736" y="2400300"/>
            <a:ext cx="12700" cy="1600200"/>
          </a:xfrm>
          <a:prstGeom prst="bentConnector3">
            <a:avLst>
              <a:gd name="adj1" fmla="val 9110764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Up-Down Arrow 34"/>
          <p:cNvSpPr/>
          <p:nvPr/>
        </p:nvSpPr>
        <p:spPr>
          <a:xfrm>
            <a:off x="4395936" y="4437112"/>
            <a:ext cx="419100" cy="74448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37" name="Elbow Connector 36"/>
          <p:cNvCxnSpPr>
            <a:stCxn id="17" idx="2"/>
            <a:endCxn id="14" idx="2"/>
          </p:cNvCxnSpPr>
          <p:nvPr/>
        </p:nvCxnSpPr>
        <p:spPr>
          <a:xfrm rot="10800000">
            <a:off x="3329136" y="2400300"/>
            <a:ext cx="12700" cy="3257550"/>
          </a:xfrm>
          <a:prstGeom prst="bentConnector3">
            <a:avLst>
              <a:gd name="adj1" fmla="val 7338465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7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14400" y="1752600"/>
            <a:ext cx="41148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b="1" dirty="0"/>
              <a:t>Strengthen coordination and coherence among UN agencies, including Regional Commissions on sustainable transport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27250" y="2851150"/>
            <a:ext cx="2895600" cy="577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dirty="0">
                <a:solidFill>
                  <a:schemeClr val="accent2">
                    <a:lumMod val="50000"/>
                  </a:schemeClr>
                </a:solidFill>
              </a:rPr>
              <a:t>Provide information, build knowledge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19313" y="3505200"/>
            <a:ext cx="2903537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dirty="0">
                <a:solidFill>
                  <a:schemeClr val="accent2">
                    <a:lumMod val="50000"/>
                  </a:schemeClr>
                </a:solidFill>
              </a:rPr>
              <a:t>Set global agenda on sustainable transport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228600"/>
            <a:ext cx="8839200" cy="4968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7" name="Rounded Rectangle 26"/>
          <p:cNvSpPr/>
          <p:nvPr/>
        </p:nvSpPr>
        <p:spPr>
          <a:xfrm>
            <a:off x="5105400" y="265113"/>
            <a:ext cx="3479800" cy="3016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Regional Commissions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04800" y="265113"/>
            <a:ext cx="3810000" cy="3016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UN- Agencies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14400" y="1219200"/>
            <a:ext cx="4022725" cy="381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UN Transport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42875" y="1752600"/>
            <a:ext cx="466725" cy="3886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1" name="Rounded Rectangle 30"/>
          <p:cNvSpPr/>
          <p:nvPr/>
        </p:nvSpPr>
        <p:spPr>
          <a:xfrm>
            <a:off x="142875" y="6019800"/>
            <a:ext cx="884555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2" name="Rounded Rectangle 31"/>
          <p:cNvSpPr/>
          <p:nvPr/>
        </p:nvSpPr>
        <p:spPr>
          <a:xfrm>
            <a:off x="8339138" y="1752600"/>
            <a:ext cx="652462" cy="3886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3" name="Rounded Rectangle 32"/>
          <p:cNvSpPr/>
          <p:nvPr/>
        </p:nvSpPr>
        <p:spPr>
          <a:xfrm>
            <a:off x="376238" y="6324600"/>
            <a:ext cx="8462962" cy="228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Development Banks and bilateral Development organizations</a:t>
            </a:r>
          </a:p>
        </p:txBody>
      </p:sp>
      <p:sp>
        <p:nvSpPr>
          <p:cNvPr id="41" name="Rounded Rectangle 40"/>
          <p:cNvSpPr/>
          <p:nvPr/>
        </p:nvSpPr>
        <p:spPr>
          <a:xfrm rot="16200000">
            <a:off x="-1278731" y="3521869"/>
            <a:ext cx="3276600" cy="34766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NGOs and Civil Society</a:t>
            </a:r>
          </a:p>
        </p:txBody>
      </p:sp>
      <p:sp>
        <p:nvSpPr>
          <p:cNvPr id="49" name="Rounded Rectangle 48"/>
          <p:cNvSpPr/>
          <p:nvPr/>
        </p:nvSpPr>
        <p:spPr>
          <a:xfrm rot="5400000">
            <a:off x="7069932" y="3674268"/>
            <a:ext cx="3276600" cy="3476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/>
              <a:t>Private Sector</a:t>
            </a:r>
          </a:p>
        </p:txBody>
      </p:sp>
      <p:sp>
        <p:nvSpPr>
          <p:cNvPr id="13" name="Oval 12"/>
          <p:cNvSpPr/>
          <p:nvPr/>
        </p:nvSpPr>
        <p:spPr>
          <a:xfrm>
            <a:off x="3165475" y="265113"/>
            <a:ext cx="1101725" cy="460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/>
              <a:t>UN-DESA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127250" y="4191000"/>
            <a:ext cx="290195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dirty="0">
                <a:solidFill>
                  <a:schemeClr val="accent2">
                    <a:lumMod val="50000"/>
                  </a:schemeClr>
                </a:solidFill>
              </a:rPr>
              <a:t>Conduct regional policy dialogs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002088" y="4572000"/>
            <a:ext cx="709612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chemeClr val="bg1"/>
                </a:solidFill>
              </a:rPr>
              <a:t>EST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127250" y="5029200"/>
            <a:ext cx="290195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dirty="0">
                <a:solidFill>
                  <a:schemeClr val="accent2">
                    <a:lumMod val="50000"/>
                  </a:schemeClr>
                </a:solidFill>
              </a:rPr>
              <a:t>Resource mobilization</a:t>
            </a:r>
          </a:p>
        </p:txBody>
      </p:sp>
      <p:sp>
        <p:nvSpPr>
          <p:cNvPr id="67" name="Round Diagonal Corner Rectangle 66"/>
          <p:cNvSpPr/>
          <p:nvPr/>
        </p:nvSpPr>
        <p:spPr>
          <a:xfrm>
            <a:off x="5715000" y="1752600"/>
            <a:ext cx="1981200" cy="4953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b="1" dirty="0">
                <a:solidFill>
                  <a:schemeClr val="accent6">
                    <a:lumMod val="50000"/>
                  </a:schemeClr>
                </a:solidFill>
              </a:rPr>
              <a:t>UN Transport</a:t>
            </a:r>
          </a:p>
          <a:p>
            <a:pPr algn="ctr">
              <a:defRPr/>
            </a:pPr>
            <a:r>
              <a:rPr lang="nl-NL" sz="1600" b="1" dirty="0">
                <a:solidFill>
                  <a:schemeClr val="accent6">
                    <a:lumMod val="50000"/>
                  </a:schemeClr>
                </a:solidFill>
              </a:rPr>
              <a:t>“Light”</a:t>
            </a:r>
          </a:p>
        </p:txBody>
      </p:sp>
      <p:sp>
        <p:nvSpPr>
          <p:cNvPr id="68" name="Round Diagonal Corner Rectangle 67"/>
          <p:cNvSpPr/>
          <p:nvPr/>
        </p:nvSpPr>
        <p:spPr>
          <a:xfrm>
            <a:off x="5715000" y="2686050"/>
            <a:ext cx="1981200" cy="4953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b="1" dirty="0">
                <a:solidFill>
                  <a:schemeClr val="accent6">
                    <a:lumMod val="50000"/>
                  </a:schemeClr>
                </a:solidFill>
              </a:rPr>
              <a:t>UN Transport</a:t>
            </a:r>
          </a:p>
          <a:p>
            <a:pPr algn="ctr">
              <a:defRPr/>
            </a:pPr>
            <a:r>
              <a:rPr lang="nl-NL" sz="1600" b="1" dirty="0">
                <a:solidFill>
                  <a:schemeClr val="accent6">
                    <a:lumMod val="50000"/>
                  </a:schemeClr>
                </a:solidFill>
              </a:rPr>
              <a:t>“Medium”</a:t>
            </a:r>
          </a:p>
        </p:txBody>
      </p:sp>
      <p:sp>
        <p:nvSpPr>
          <p:cNvPr id="69" name="Round Diagonal Corner Rectangle 68"/>
          <p:cNvSpPr/>
          <p:nvPr/>
        </p:nvSpPr>
        <p:spPr>
          <a:xfrm>
            <a:off x="5743575" y="3619500"/>
            <a:ext cx="1981200" cy="4953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b="1" dirty="0">
                <a:solidFill>
                  <a:schemeClr val="bg1"/>
                </a:solidFill>
              </a:rPr>
              <a:t>UN Transport</a:t>
            </a:r>
          </a:p>
          <a:p>
            <a:pPr algn="ctr">
              <a:defRPr/>
            </a:pPr>
            <a:r>
              <a:rPr lang="nl-NL" sz="1600" b="1" dirty="0">
                <a:solidFill>
                  <a:schemeClr val="bg1"/>
                </a:solidFill>
              </a:rPr>
              <a:t>“Heavy”</a:t>
            </a:r>
          </a:p>
        </p:txBody>
      </p:sp>
      <p:cxnSp>
        <p:nvCxnSpPr>
          <p:cNvPr id="71" name="Elbow Connector 70"/>
          <p:cNvCxnSpPr>
            <a:stCxn id="29" idx="3"/>
            <a:endCxn id="67" idx="3"/>
          </p:cNvCxnSpPr>
          <p:nvPr/>
        </p:nvCxnSpPr>
        <p:spPr>
          <a:xfrm>
            <a:off x="4937125" y="1409700"/>
            <a:ext cx="1768475" cy="342900"/>
          </a:xfrm>
          <a:prstGeom prst="bentConnector2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400800" y="2333625"/>
            <a:ext cx="6096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dirty="0">
                <a:solidFill>
                  <a:schemeClr val="accent6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73" name="Oval 72"/>
          <p:cNvSpPr/>
          <p:nvPr/>
        </p:nvSpPr>
        <p:spPr>
          <a:xfrm>
            <a:off x="6429375" y="3267075"/>
            <a:ext cx="6096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dirty="0">
                <a:solidFill>
                  <a:schemeClr val="accent6">
                    <a:lumMod val="50000"/>
                  </a:schemeClr>
                </a:solidFill>
              </a:rPr>
              <a:t>Or</a:t>
            </a:r>
          </a:p>
        </p:txBody>
      </p:sp>
      <p:cxnSp>
        <p:nvCxnSpPr>
          <p:cNvPr id="75" name="Elbow Connector 74"/>
          <p:cNvCxnSpPr/>
          <p:nvPr/>
        </p:nvCxnSpPr>
        <p:spPr>
          <a:xfrm rot="10800000" flipV="1">
            <a:off x="5049838" y="3695700"/>
            <a:ext cx="3311525" cy="1562100"/>
          </a:xfrm>
          <a:prstGeom prst="bentConnector3">
            <a:avLst>
              <a:gd name="adj1" fmla="val 13453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6200000" flipV="1">
            <a:off x="3734594" y="5258594"/>
            <a:ext cx="533400" cy="989012"/>
          </a:xfrm>
          <a:prstGeom prst="bentConnector3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30" idx="3"/>
            <a:endCxn id="8" idx="1"/>
          </p:cNvCxnSpPr>
          <p:nvPr/>
        </p:nvCxnSpPr>
        <p:spPr>
          <a:xfrm flipV="1">
            <a:off x="609600" y="3140075"/>
            <a:ext cx="1517650" cy="555625"/>
          </a:xfrm>
          <a:prstGeom prst="bentConnector3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508104" y="1581150"/>
            <a:ext cx="2376264" cy="135255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smtClean="0"/>
              <a:t>SLoCaT</a:t>
            </a:r>
            <a:endParaRPr lang="nl-NL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5508104" y="3140075"/>
            <a:ext cx="2376264" cy="13366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UN Secretary General High Level Council on Transport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41" grpId="0" animBg="1"/>
      <p:bldP spid="49" grpId="0" animBg="1"/>
      <p:bldP spid="13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1490</Words>
  <Application>Microsoft Office PowerPoint</Application>
  <PresentationFormat>On-screen Show (4:3)</PresentationFormat>
  <Paragraphs>178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SLoCaT Rio+20 Initiative on Sustainable Mobility  Cornie Huizenga, Joint Convener SLoCaT Partnership</vt:lpstr>
      <vt:lpstr>The SLoCaT Partnership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SLoCaT at: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SLOcat rio+20 initiative on sustainble mobility</dc:title>
  <dc:creator>cornie</dc:creator>
  <cp:lastModifiedBy>cornie</cp:lastModifiedBy>
  <cp:revision>12</cp:revision>
  <dcterms:created xsi:type="dcterms:W3CDTF">2012-01-25T15:27:11Z</dcterms:created>
  <dcterms:modified xsi:type="dcterms:W3CDTF">2012-01-27T17:33:03Z</dcterms:modified>
</cp:coreProperties>
</file>